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308" r:id="rId4"/>
    <p:sldId id="325" r:id="rId5"/>
    <p:sldId id="314" r:id="rId6"/>
    <p:sldId id="281" r:id="rId7"/>
    <p:sldId id="282" r:id="rId8"/>
    <p:sldId id="315" r:id="rId9"/>
    <p:sldId id="283" r:id="rId10"/>
    <p:sldId id="285" r:id="rId11"/>
    <p:sldId id="343" r:id="rId12"/>
    <p:sldId id="344" r:id="rId13"/>
    <p:sldId id="345" r:id="rId14"/>
    <p:sldId id="321" r:id="rId15"/>
    <p:sldId id="324" r:id="rId16"/>
    <p:sldId id="322" r:id="rId17"/>
    <p:sldId id="320" r:id="rId18"/>
    <p:sldId id="288" r:id="rId19"/>
    <p:sldId id="289" r:id="rId20"/>
    <p:sldId id="354" r:id="rId21"/>
    <p:sldId id="290" r:id="rId22"/>
    <p:sldId id="291" r:id="rId23"/>
    <p:sldId id="293" r:id="rId24"/>
    <p:sldId id="327" r:id="rId25"/>
    <p:sldId id="297" r:id="rId26"/>
    <p:sldId id="347" r:id="rId27"/>
    <p:sldId id="329" r:id="rId28"/>
    <p:sldId id="330" r:id="rId29"/>
    <p:sldId id="300" r:id="rId30"/>
    <p:sldId id="316" r:id="rId31"/>
    <p:sldId id="301" r:id="rId32"/>
    <p:sldId id="349" r:id="rId33"/>
    <p:sldId id="350" r:id="rId34"/>
    <p:sldId id="351" r:id="rId35"/>
    <p:sldId id="302" r:id="rId36"/>
    <p:sldId id="331" r:id="rId37"/>
    <p:sldId id="332" r:id="rId38"/>
    <p:sldId id="348" r:id="rId39"/>
    <p:sldId id="303" r:id="rId40"/>
    <p:sldId id="333" r:id="rId41"/>
    <p:sldId id="334" r:id="rId42"/>
    <p:sldId id="336" r:id="rId43"/>
    <p:sldId id="340" r:id="rId44"/>
    <p:sldId id="304" r:id="rId45"/>
    <p:sldId id="341" r:id="rId46"/>
    <p:sldId id="342" r:id="rId47"/>
    <p:sldId id="337" r:id="rId48"/>
    <p:sldId id="338" r:id="rId49"/>
    <p:sldId id="339" r:id="rId50"/>
    <p:sldId id="317" r:id="rId51"/>
    <p:sldId id="319" r:id="rId52"/>
    <p:sldId id="318" r:id="rId53"/>
    <p:sldId id="307" r:id="rId54"/>
    <p:sldId id="352" r:id="rId55"/>
    <p:sldId id="353" r:id="rId56"/>
    <p:sldId id="263" r:id="rId57"/>
    <p:sldId id="306" r:id="rId58"/>
  </p:sldIdLst>
  <p:sldSz cx="12192000" cy="6858000"/>
  <p:notesSz cx="6858000" cy="9144000"/>
  <p:embeddedFontLst>
    <p:embeddedFont>
      <p:font typeface="G마켓 산스 TTF Light" panose="02000000000000000000" pitchFamily="2" charset="-127"/>
      <p:regular r:id="rId59"/>
    </p:embeddedFont>
    <p:embeddedFont>
      <p:font typeface="G마켓 산스 TTF Bold" panose="02000000000000000000" pitchFamily="2" charset="-127"/>
      <p:bold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G마켓 산스 TTF Medium" panose="02000000000000000000" pitchFamily="2" charset="-127"/>
      <p:regular r:id="rId63"/>
    </p:embeddedFont>
    <p:embeddedFont>
      <p:font typeface="游ゴシック" panose="020B0400000000000000" pitchFamily="34" charset="-128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6A6"/>
    <a:srgbClr val="FFEB00"/>
    <a:srgbClr val="FF9933"/>
    <a:srgbClr val="444451"/>
    <a:srgbClr val="6FEAF6"/>
    <a:srgbClr val="FFFF66"/>
    <a:srgbClr val="F9E049"/>
    <a:srgbClr val="BE0000"/>
    <a:srgbClr val="00FFFF"/>
    <a:srgbClr val="002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8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1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29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7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0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0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5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518CC-CCA6-4CCA-8D82-96AC25F9D27E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TKzz/HALO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3ED3E6-6C04-1A2F-CCB9-D09646810CCB}"/>
              </a:ext>
            </a:extLst>
          </p:cNvPr>
          <p:cNvSpPr/>
          <p:nvPr/>
        </p:nvSpPr>
        <p:spPr>
          <a:xfrm>
            <a:off x="1056000" y="2129883"/>
            <a:ext cx="10080000" cy="2598234"/>
          </a:xfrm>
          <a:prstGeom prst="rect">
            <a:avLst/>
          </a:prstGeom>
          <a:solidFill>
            <a:schemeClr val="tx1">
              <a:alpha val="60000"/>
            </a:schemeClr>
          </a:solidFill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1383011" y="2500955"/>
            <a:ext cx="942597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5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</a:t>
            </a:r>
            <a:r>
              <a:rPr lang="ko-KR" altLang="en-US" sz="75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국립아시아문화전당</a:t>
            </a:r>
            <a:endParaRPr lang="ko-KR" altLang="en-US" sz="7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7500812" y="3630030"/>
            <a:ext cx="341471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500" b="1">
                <a:solidFill>
                  <a:srgbClr val="2156A6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5500" b="1" smtClean="0">
                <a:solidFill>
                  <a:srgbClr val="2156A6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조소프트</a:t>
            </a:r>
            <a:endParaRPr lang="ko-KR" altLang="en-US" sz="5500" b="1" dirty="0">
              <a:solidFill>
                <a:srgbClr val="2156A6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1109409" y="1339245"/>
            <a:ext cx="70439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r>
              <a:rPr lang="en-US" altLang="ko-KR" sz="50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sia</a:t>
            </a:r>
            <a:r>
              <a:rPr lang="en-US" altLang="ko-KR" sz="5000" b="1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ulture</a:t>
            </a:r>
            <a:r>
              <a:rPr lang="en-US" altLang="ko-KR" sz="5000" b="1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enter</a:t>
            </a:r>
            <a:endParaRPr lang="ko-KR" altLang="en-US" sz="5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7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216044" y="1174799"/>
            <a:ext cx="11759912" cy="5578019"/>
            <a:chOff x="48733" y="1094134"/>
            <a:chExt cx="12151724" cy="576386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fontAlgn="base"/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홈 메인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메인페이지로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메인메뉴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안내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소식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소개 등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헤더메뉴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마이페이지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회원가입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이동링크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환영인사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프로그램 광고 배너</a:t>
              </a:r>
              <a:endParaRPr lang="en-US" altLang="ko-KR" sz="20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예약 가능한 프로그램 이미지 삽입 및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배너 클릭 시 해당 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사용자가 원하는 배너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서브메뉴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주차안내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고객지원시설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전시해설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투어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공지사항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ACC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채널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 게시판 목록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YouTube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영상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‘+more’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퀵메뉴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오시는 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고객의소리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사용자의 스크롤 따라서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⑧ 하단메뉴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관련사이트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67B721-1D73-061F-084B-0CBCB01167DD}"/>
                </a:ext>
              </a:extLst>
            </p:cNvPr>
            <p:cNvSpPr/>
            <p:nvPr/>
          </p:nvSpPr>
          <p:spPr>
            <a:xfrm>
              <a:off x="193436" y="2148297"/>
              <a:ext cx="7342566" cy="1947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광고 배너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슬라이드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BCB889D-41AD-9966-AAD2-2CD34958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68" y="3004950"/>
              <a:ext cx="199881" cy="22959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3EE706B-C216-79B6-4117-897FFC0E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0254" y="2984990"/>
              <a:ext cx="199881" cy="229597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3" y="4358924"/>
              <a:ext cx="5447998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서브메뉴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E436E6E-280D-0150-8600-60B69487611A}"/>
                </a:ext>
              </a:extLst>
            </p:cNvPr>
            <p:cNvSpPr/>
            <p:nvPr/>
          </p:nvSpPr>
          <p:spPr>
            <a:xfrm>
              <a:off x="1171462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0EBD00-3B31-B744-8262-EDB73B098FAA}"/>
                </a:ext>
              </a:extLst>
            </p:cNvPr>
            <p:cNvSpPr/>
            <p:nvPr/>
          </p:nvSpPr>
          <p:spPr>
            <a:xfrm>
              <a:off x="4097296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유튜브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8733" y="140690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6900593" y="14056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190447" y="14049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7855565" y="3470221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3051907" y="301174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357889" y="456926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2" y="5242726"/>
              <a:ext cx="5447998" cy="62579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064518" y="513719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1" name="타원 60"/>
            <p:cNvSpPr/>
            <p:nvPr/>
          </p:nvSpPr>
          <p:spPr>
            <a:xfrm>
              <a:off x="3668912" y="642734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3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7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5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목록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grpSp>
          <p:nvGrpSpPr>
            <p:cNvPr id="39" name="그룹 3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8B74EDD-0094-5EAE-7DD3-5BEA6613E9CE}"/>
                </a:ext>
              </a:extLst>
            </p:cNvPr>
            <p:cNvSpPr/>
            <p:nvPr/>
          </p:nvSpPr>
          <p:spPr>
            <a:xfrm>
              <a:off x="1129377" y="2872509"/>
              <a:ext cx="5447998" cy="2566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게시판</a:t>
              </a:r>
              <a:endPara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559671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</a:p>
          </p:txBody>
        </p:sp>
        <p:sp>
          <p:nvSpPr>
            <p:cNvPr id="74" name="타원 73"/>
            <p:cNvSpPr/>
            <p:nvPr/>
          </p:nvSpPr>
          <p:spPr>
            <a:xfrm>
              <a:off x="5552744" y="564253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2983610" y="404790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2405511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검색 기능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5524719" y="244928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검색 기능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원하는 카테고리 선택 후 검색 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고객의 소리 게시판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작성한 글 리스트 출력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dirty="0" err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변하는 섹션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8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1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92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글 작성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 양식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 양식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등록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등록 후 상세보기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D8BF45-6BBD-54B5-2478-493C827164AD}"/>
                </a:ext>
              </a:extLst>
            </p:cNvPr>
            <p:cNvSpPr/>
            <p:nvPr/>
          </p:nvSpPr>
          <p:spPr>
            <a:xfrm>
              <a:off x="1445973" y="2011839"/>
              <a:ext cx="5447998" cy="4170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글 쓰기 양식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</a:p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1DFF93-2B85-2BEF-D4BB-82EFF3C2DBE0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등록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3753944" y="563226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220828" y="37553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8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842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360196-7318-C676-E2C4-F1D9680B6C3E}"/>
                </a:ext>
              </a:extLst>
            </p:cNvPr>
            <p:cNvSpPr/>
            <p:nvPr/>
          </p:nvSpPr>
          <p:spPr>
            <a:xfrm>
              <a:off x="1445973" y="2019501"/>
              <a:ext cx="5447998" cy="2552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상세보기</a:t>
              </a:r>
              <a:endParaRPr lang="en-US" altLang="ko-KR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내용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AFF67B-E723-DAB7-3E50-D72CCC740B75}"/>
                </a:ext>
              </a:extLst>
            </p:cNvPr>
            <p:cNvSpPr/>
            <p:nvPr/>
          </p:nvSpPr>
          <p:spPr>
            <a:xfrm>
              <a:off x="1445973" y="4668682"/>
              <a:ext cx="5447998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첨부파일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B483EE-5136-29B5-C904-715656C78176}"/>
                </a:ext>
              </a:extLst>
            </p:cNvPr>
            <p:cNvSpPr/>
            <p:nvPr/>
          </p:nvSpPr>
          <p:spPr>
            <a:xfrm>
              <a:off x="6349171" y="5762139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3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2039630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3621771" y="479286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310421" y="318775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610010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200753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513571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2" y="5762139"/>
              <a:ext cx="1138457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907200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6349171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답글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6513571" y="519657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 상세보기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 글 내용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첨부파일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 시 해당 파일명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첨부파일 다운로드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글 삭제 후 고객의 소리 목록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이전 글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 글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 제목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해당하는 글이 없을 때 미출력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답글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05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93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 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A6A3816-134A-1E82-9CCB-ED1D2AC5D592}"/>
                </a:ext>
              </a:extLst>
            </p:cNvPr>
            <p:cNvSpPr/>
            <p:nvPr/>
          </p:nvSpPr>
          <p:spPr>
            <a:xfrm>
              <a:off x="4135480" y="5876264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99CF9F-3514-FB04-8653-30FF3BA28843}"/>
                </a:ext>
              </a:extLst>
            </p:cNvPr>
            <p:cNvSpPr/>
            <p:nvPr/>
          </p:nvSpPr>
          <p:spPr>
            <a:xfrm>
              <a:off x="2950196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59B9DA-5AFF-CA69-B8EA-7BDF7978A049}"/>
                </a:ext>
              </a:extLst>
            </p:cNvPr>
            <p:cNvSpPr/>
            <p:nvPr/>
          </p:nvSpPr>
          <p:spPr>
            <a:xfrm>
              <a:off x="3543853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B8A4C3-DA55-9A38-6096-344890F5EED6}"/>
                </a:ext>
              </a:extLst>
            </p:cNvPr>
            <p:cNvSpPr/>
            <p:nvPr/>
          </p:nvSpPr>
          <p:spPr>
            <a:xfrm>
              <a:off x="1129377" y="2011839"/>
              <a:ext cx="2042999" cy="3065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썸네일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3328574" y="4613325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EE064A-E353-EE97-0596-39FACEE6633B}"/>
                </a:ext>
              </a:extLst>
            </p:cNvPr>
            <p:cNvSpPr/>
            <p:nvPr/>
          </p:nvSpPr>
          <p:spPr>
            <a:xfrm>
              <a:off x="3328574" y="2014865"/>
              <a:ext cx="3248806" cy="18192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AADE7B5-5D1F-1E17-8635-1E9F45450714}"/>
                </a:ext>
              </a:extLst>
            </p:cNvPr>
            <p:cNvSpPr/>
            <p:nvPr/>
          </p:nvSpPr>
          <p:spPr>
            <a:xfrm>
              <a:off x="3328574" y="3991537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예매 회차 선택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293627" y="28164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458177" y="343676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프로그램 썸네일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이미지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프로그램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(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 날짜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선택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날짜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옵션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 후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002385" y="411572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420129" y="473751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114596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707238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4299379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1129377" y="5240447"/>
              <a:ext cx="5448000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내용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172376" y="536463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5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DE06FF-E4F5-0019-7F43-55DC0F3ADC60}"/>
                </a:ext>
              </a:extLst>
            </p:cNvPr>
            <p:cNvSpPr/>
            <p:nvPr/>
          </p:nvSpPr>
          <p:spPr>
            <a:xfrm>
              <a:off x="262528" y="2180837"/>
              <a:ext cx="7159221" cy="38135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56558" y="2760259"/>
              <a:ext cx="1950860" cy="23686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5256558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좌석도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좌석상태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좌석번호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예매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 선택 개수에 따라 실시간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예매 후 예매 조회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뒤로가기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이전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5685738" y="38282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6362434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뒤로가기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3000" y="2465817"/>
              <a:ext cx="4433549" cy="3243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도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2180595" y="397212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148558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251362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63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B8833-37D2-FFA4-F915-3F86B4ACBBC4}"/>
                </a:ext>
              </a:extLst>
            </p:cNvPr>
            <p:cNvSpPr/>
            <p:nvPr/>
          </p:nvSpPr>
          <p:spPr>
            <a:xfrm>
              <a:off x="1445973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6DEFAF-18DA-7CC7-7285-821C46BA8B82}"/>
                </a:ext>
              </a:extLst>
            </p:cNvPr>
            <p:cNvSpPr/>
            <p:nvPr/>
          </p:nvSpPr>
          <p:spPr>
            <a:xfrm>
              <a:off x="1445973" y="2635979"/>
              <a:ext cx="5447998" cy="34821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 양식 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내역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9FD0F0-DA59-6993-5FA9-98308E4816CB}"/>
                </a:ext>
              </a:extLst>
            </p:cNvPr>
            <p:cNvSpPr/>
            <p:nvPr/>
          </p:nvSpPr>
          <p:spPr>
            <a:xfrm>
              <a:off x="4169972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조회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5404F2-718F-08EC-C673-CCA3676F484A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회원정보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예매조회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아래에 해당 화면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권한에 따라 정보 차등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화면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수정 양식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회원정보 저장 후 수정된 정보 출력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061880" y="39956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738354" y="563906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445790" y="2011526"/>
              <a:ext cx="5448181" cy="467036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337790" y="213243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3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6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66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 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443223" y="5843570"/>
            <a:ext cx="209649" cy="297767"/>
            <a:chOff x="7548221" y="5896761"/>
            <a:chExt cx="216000" cy="307777"/>
          </a:xfrm>
        </p:grpSpPr>
        <p:sp>
          <p:nvSpPr>
            <p:cNvPr id="50" name="타원 49"/>
            <p:cNvSpPr/>
            <p:nvPr/>
          </p:nvSpPr>
          <p:spPr>
            <a:xfrm>
              <a:off x="7548221" y="5966631"/>
              <a:ext cx="216000" cy="216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48221" y="5896761"/>
              <a:ext cx="2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endParaRPr lang="ko-KR" altLang="en-US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6DE116-677B-8F25-6636-DBD89B0A8C6C}"/>
              </a:ext>
            </a:extLst>
          </p:cNvPr>
          <p:cNvSpPr/>
          <p:nvPr/>
        </p:nvSpPr>
        <p:spPr>
          <a:xfrm>
            <a:off x="1112247" y="1273348"/>
            <a:ext cx="5268942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메인메뉴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FA6D11-6807-ABD7-A9BA-164671FE5C81}"/>
              </a:ext>
            </a:extLst>
          </p:cNvPr>
          <p:cNvSpPr/>
          <p:nvPr/>
        </p:nvSpPr>
        <p:spPr>
          <a:xfrm>
            <a:off x="215939" y="1267389"/>
            <a:ext cx="808720" cy="615328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홈 메인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2CE071-8A25-933A-0E09-50F4B1949E79}"/>
              </a:ext>
            </a:extLst>
          </p:cNvPr>
          <p:cNvSpPr/>
          <p:nvPr/>
        </p:nvSpPr>
        <p:spPr>
          <a:xfrm>
            <a:off x="7618871" y="2490794"/>
            <a:ext cx="528781" cy="302722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퀵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224199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인쇄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" name="그림 40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6" y="2281743"/>
            <a:ext cx="1669545" cy="28176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648473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돌아가기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914547" y="219753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196704" y="5268356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196704" y="569374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82B843-C169-BDB0-7792-575187F4CC0E}"/>
              </a:ext>
            </a:extLst>
          </p:cNvPr>
          <p:cNvSpPr/>
          <p:nvPr/>
        </p:nvSpPr>
        <p:spPr>
          <a:xfrm>
            <a:off x="8235248" y="1170334"/>
            <a:ext cx="3741352" cy="5576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티켓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레이아웃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정보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② 인쇄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인쇄 시스템 호출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돌아가기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이전 페이지 이동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★</a:t>
            </a:r>
            <a:r>
              <a:rPr lang="ko-KR" altLang="en-US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화면별로 변하는 섹션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D96C41-4E1A-16F8-5CD3-E25956F4EC17}"/>
              </a:ext>
            </a:extLst>
          </p:cNvPr>
          <p:cNvSpPr/>
          <p:nvPr/>
        </p:nvSpPr>
        <p:spPr>
          <a:xfrm>
            <a:off x="215400" y="1966929"/>
            <a:ext cx="7332647" cy="4207550"/>
          </a:xfrm>
          <a:prstGeom prst="rect">
            <a:avLst/>
          </a:prstGeom>
          <a:noFill/>
          <a:ln w="25400">
            <a:solidFill>
              <a:srgbClr val="CC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2B4A09-7406-920E-45A2-6EBBF60FC2BA}"/>
              </a:ext>
            </a:extLst>
          </p:cNvPr>
          <p:cNvSpPr/>
          <p:nvPr/>
        </p:nvSpPr>
        <p:spPr>
          <a:xfrm>
            <a:off x="6468778" y="1273348"/>
            <a:ext cx="1678881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헤더메뉴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D380EF-C783-1543-B095-628512827BA9}"/>
              </a:ext>
            </a:extLst>
          </p:cNvPr>
          <p:cNvSpPr/>
          <p:nvPr/>
        </p:nvSpPr>
        <p:spPr>
          <a:xfrm>
            <a:off x="215401" y="6218875"/>
            <a:ext cx="7931720" cy="449267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하단메뉴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49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8537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기업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466831" y="1135542"/>
            <a:ext cx="6480560" cy="5646257"/>
            <a:chOff x="2466831" y="1135542"/>
            <a:chExt cx="6480560" cy="56462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609" y="1135542"/>
              <a:ext cx="5702782" cy="5646257"/>
            </a:xfrm>
            <a:prstGeom prst="rect">
              <a:avLst/>
            </a:prstGeom>
          </p:spPr>
        </p:pic>
        <p:sp>
          <p:nvSpPr>
            <p:cNvPr id="20" name="テキスト ボックス 3"/>
            <p:cNvSpPr txBox="1"/>
            <p:nvPr/>
          </p:nvSpPr>
          <p:spPr>
            <a:xfrm>
              <a:off x="2466832" y="2254645"/>
              <a:ext cx="777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rgbClr val="00B05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개인</a:t>
              </a:r>
              <a:endParaRPr kumimoji="1" lang="ja-JP" altLang="en-US" sz="2400" dirty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テキスト ボックス 3"/>
            <p:cNvSpPr txBox="1"/>
            <p:nvPr/>
          </p:nvSpPr>
          <p:spPr>
            <a:xfrm>
              <a:off x="2466831" y="5053940"/>
              <a:ext cx="777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rgbClr val="00B05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기업</a:t>
              </a:r>
              <a:endParaRPr kumimoji="1" lang="ja-JP" altLang="en-US" sz="2400" dirty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7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876406" y="1126018"/>
            <a:ext cx="5854072" cy="5646256"/>
            <a:chOff x="2876406" y="1126018"/>
            <a:chExt cx="5854072" cy="564625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522" y="1126018"/>
              <a:ext cx="5268956" cy="5646256"/>
            </a:xfrm>
            <a:prstGeom prst="rect">
              <a:avLst/>
            </a:prstGeom>
          </p:spPr>
        </p:pic>
        <p:sp>
          <p:nvSpPr>
            <p:cNvPr id="20" name="テキスト ボックス 3"/>
            <p:cNvSpPr txBox="1"/>
            <p:nvPr/>
          </p:nvSpPr>
          <p:spPr>
            <a:xfrm>
              <a:off x="2876407" y="2483245"/>
              <a:ext cx="777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rgbClr val="00B05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개인</a:t>
              </a:r>
              <a:endParaRPr kumimoji="1" lang="ja-JP" altLang="en-US" sz="2400" dirty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" name="テキスト ボックス 3"/>
            <p:cNvSpPr txBox="1"/>
            <p:nvPr/>
          </p:nvSpPr>
          <p:spPr>
            <a:xfrm>
              <a:off x="2876406" y="5539715"/>
              <a:ext cx="777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rgbClr val="00B05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기업</a:t>
              </a:r>
              <a:endParaRPr kumimoji="1" lang="ja-JP" altLang="en-US" sz="2400" dirty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3" name="テキスト ボックス 3"/>
          <p:cNvSpPr txBox="1"/>
          <p:nvPr/>
        </p:nvSpPr>
        <p:spPr>
          <a:xfrm>
            <a:off x="790363" y="288779"/>
            <a:ext cx="8537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기업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2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B6E59-C9CC-5C20-2F26-08D2A1305209}"/>
              </a:ext>
            </a:extLst>
          </p:cNvPr>
          <p:cNvSpPr txBox="1"/>
          <p:nvPr/>
        </p:nvSpPr>
        <p:spPr>
          <a:xfrm>
            <a:off x="941694" y="804004"/>
            <a:ext cx="14189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A4002-1CD0-0E55-381F-24BDF9C42B23}"/>
              </a:ext>
            </a:extLst>
          </p:cNvPr>
          <p:cNvGrpSpPr/>
          <p:nvPr/>
        </p:nvGrpSpPr>
        <p:grpSpPr>
          <a:xfrm>
            <a:off x="1668906" y="2150854"/>
            <a:ext cx="1946037" cy="492443"/>
            <a:chOff x="2769386" y="2058738"/>
            <a:chExt cx="1946037" cy="492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E42A3-8C10-70C5-1B28-6D6013F4B992}"/>
                </a:ext>
              </a:extLst>
            </p:cNvPr>
            <p:cNvSpPr txBox="1"/>
            <p:nvPr/>
          </p:nvSpPr>
          <p:spPr>
            <a:xfrm>
              <a:off x="2769386" y="2058738"/>
              <a:ext cx="652743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00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D676A-EE0E-93F6-DCEB-A6D2D7ADB598}"/>
                </a:ext>
              </a:extLst>
            </p:cNvPr>
            <p:cNvSpPr txBox="1"/>
            <p:nvPr/>
          </p:nvSpPr>
          <p:spPr>
            <a:xfrm>
              <a:off x="3639487" y="2089516"/>
              <a:ext cx="107593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 </a:t>
              </a:r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3DF13A-9671-0B65-0678-FBCDE0BABA46}"/>
              </a:ext>
            </a:extLst>
          </p:cNvPr>
          <p:cNvGrpSpPr/>
          <p:nvPr/>
        </p:nvGrpSpPr>
        <p:grpSpPr>
          <a:xfrm>
            <a:off x="1668906" y="2769204"/>
            <a:ext cx="2758760" cy="492443"/>
            <a:chOff x="2769386" y="2058738"/>
            <a:chExt cx="2758760" cy="492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076A-3727-28F5-2E3A-5F582542DF86}"/>
                </a:ext>
              </a:extLst>
            </p:cNvPr>
            <p:cNvSpPr txBox="1"/>
            <p:nvPr/>
          </p:nvSpPr>
          <p:spPr>
            <a:xfrm>
              <a:off x="2769386" y="2058738"/>
              <a:ext cx="57740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959119-9A42-D38C-872F-AA2BF6C12197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E8133-C243-26DB-34F7-69B15768BCF1}"/>
              </a:ext>
            </a:extLst>
          </p:cNvPr>
          <p:cNvGrpSpPr/>
          <p:nvPr/>
        </p:nvGrpSpPr>
        <p:grpSpPr>
          <a:xfrm>
            <a:off x="1668906" y="3387554"/>
            <a:ext cx="2758760" cy="492443"/>
            <a:chOff x="2769386" y="2058738"/>
            <a:chExt cx="2758760" cy="4924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0F2131-AD91-2614-BC27-657FCD8E4124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326BA6-BDB5-49B9-4F88-BE51CDE5CBA8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과정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39BE32-90D9-1F1B-A558-E3B6C53852EF}"/>
              </a:ext>
            </a:extLst>
          </p:cNvPr>
          <p:cNvGrpSpPr/>
          <p:nvPr/>
        </p:nvGrpSpPr>
        <p:grpSpPr>
          <a:xfrm>
            <a:off x="1668906" y="4005904"/>
            <a:ext cx="2758760" cy="492443"/>
            <a:chOff x="2769386" y="2058738"/>
            <a:chExt cx="2758760" cy="4924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D417A-DBE0-4895-5F86-9840BB166A51}"/>
                </a:ext>
              </a:extLst>
            </p:cNvPr>
            <p:cNvSpPr txBox="1"/>
            <p:nvPr/>
          </p:nvSpPr>
          <p:spPr>
            <a:xfrm>
              <a:off x="2769386" y="2058738"/>
              <a:ext cx="643125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9B5AFE-D80A-D5CC-BEE6-61B5C9A5548A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결과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3923D0-B98D-CB07-A209-9FC462AF52F0}"/>
              </a:ext>
            </a:extLst>
          </p:cNvPr>
          <p:cNvCxnSpPr>
            <a:cxnSpLocks/>
          </p:cNvCxnSpPr>
          <p:nvPr/>
        </p:nvCxnSpPr>
        <p:spPr>
          <a:xfrm>
            <a:off x="607742" y="726885"/>
            <a:ext cx="0" cy="861774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E686C7-FAFB-EB70-03C4-5C9F3EB97E51}"/>
              </a:ext>
            </a:extLst>
          </p:cNvPr>
          <p:cNvGrpSpPr/>
          <p:nvPr/>
        </p:nvGrpSpPr>
        <p:grpSpPr>
          <a:xfrm>
            <a:off x="1668906" y="4624254"/>
            <a:ext cx="2758760" cy="492443"/>
            <a:chOff x="2769386" y="2058738"/>
            <a:chExt cx="2758760" cy="4924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BC24B9-FE14-35CD-3F37-342C27399884}"/>
                </a:ext>
              </a:extLst>
            </p:cNvPr>
            <p:cNvSpPr txBox="1"/>
            <p:nvPr/>
          </p:nvSpPr>
          <p:spPr>
            <a:xfrm>
              <a:off x="2769386" y="2058738"/>
              <a:ext cx="643125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077CEA-1D19-41AF-30FD-A0AA48783E79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시연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668906" y="5242604"/>
            <a:ext cx="2758760" cy="492443"/>
            <a:chOff x="2769386" y="2058738"/>
            <a:chExt cx="2758760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후기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668906" y="5860954"/>
            <a:ext cx="2180075" cy="492443"/>
            <a:chOff x="2769386" y="2058738"/>
            <a:chExt cx="2180075" cy="4924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30997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GitHub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9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66800" y="1211743"/>
            <a:ext cx="10058400" cy="5060653"/>
            <a:chOff x="1066800" y="1211743"/>
            <a:chExt cx="10058400" cy="50606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211743"/>
              <a:ext cx="10058400" cy="5060653"/>
            </a:xfrm>
            <a:prstGeom prst="rect">
              <a:avLst/>
            </a:prstGeom>
          </p:spPr>
        </p:pic>
        <p:sp>
          <p:nvSpPr>
            <p:cNvPr id="20" name="テキスト ボックス 3"/>
            <p:cNvSpPr txBox="1"/>
            <p:nvPr/>
          </p:nvSpPr>
          <p:spPr>
            <a:xfrm>
              <a:off x="5772007" y="5302645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rgbClr val="00B05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관리자</a:t>
              </a:r>
              <a:endParaRPr kumimoji="1" lang="ja-JP" altLang="en-US" sz="2400" dirty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89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993375" y="1154593"/>
            <a:ext cx="7130917" cy="5598632"/>
            <a:chOff x="1993375" y="1154593"/>
            <a:chExt cx="7130917" cy="55986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708" y="1154593"/>
              <a:ext cx="6056584" cy="5598632"/>
            </a:xfrm>
            <a:prstGeom prst="rect">
              <a:avLst/>
            </a:prstGeom>
          </p:spPr>
        </p:pic>
        <p:sp>
          <p:nvSpPr>
            <p:cNvPr id="20" name="テキスト ボックス 3"/>
            <p:cNvSpPr txBox="1"/>
            <p:nvPr/>
          </p:nvSpPr>
          <p:spPr>
            <a:xfrm>
              <a:off x="1993375" y="4035820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mtClean="0">
                  <a:solidFill>
                    <a:srgbClr val="00B05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관리자</a:t>
              </a:r>
              <a:endParaRPr kumimoji="1" lang="ja-JP" altLang="en-US" sz="2400" dirty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3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4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5" y="1535039"/>
            <a:ext cx="5400000" cy="2420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85" y="1535039"/>
            <a:ext cx="5400000" cy="4368000"/>
          </a:xfrm>
          <a:prstGeom prst="rect">
            <a:avLst/>
          </a:prstGeom>
        </p:spPr>
      </p:pic>
      <p:sp>
        <p:nvSpPr>
          <p:cNvPr id="1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8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9488" y="1455802"/>
            <a:ext cx="10973025" cy="4896746"/>
            <a:chOff x="1218975" y="1436752"/>
            <a:chExt cx="10973025" cy="489674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975" y="1436752"/>
              <a:ext cx="5400000" cy="489674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000" y="1436752"/>
              <a:ext cx="5400000" cy="3578698"/>
            </a:xfrm>
            <a:prstGeom prst="rect">
              <a:avLst/>
            </a:prstGeom>
          </p:spPr>
        </p:pic>
      </p:grpSp>
      <p:sp>
        <p:nvSpPr>
          <p:cNvPr id="1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69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6606" y="1580796"/>
            <a:ext cx="10938788" cy="4382463"/>
            <a:chOff x="1775962" y="1485546"/>
            <a:chExt cx="10938788" cy="438246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962" y="1485546"/>
              <a:ext cx="5400000" cy="271196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962" y="4324009"/>
              <a:ext cx="5400000" cy="154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750" y="1485546"/>
              <a:ext cx="5400000" cy="4292921"/>
            </a:xfrm>
            <a:prstGeom prst="rect">
              <a:avLst/>
            </a:prstGeom>
          </p:spPr>
        </p:pic>
      </p:grpSp>
      <p:sp>
        <p:nvSpPr>
          <p:cNvPr id="1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3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0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072978" y="1272220"/>
            <a:ext cx="10055570" cy="5238296"/>
            <a:chOff x="1072978" y="1272220"/>
            <a:chExt cx="10055570" cy="523829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978" y="1272220"/>
              <a:ext cx="10038073" cy="152285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0475" y="2795073"/>
              <a:ext cx="10038073" cy="3715443"/>
            </a:xfrm>
            <a:prstGeom prst="rect">
              <a:avLst/>
            </a:prstGeom>
          </p:spPr>
        </p:pic>
      </p:grpSp>
      <p:sp>
        <p:nvSpPr>
          <p:cNvPr id="1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08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2.6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37" y="1128769"/>
            <a:ext cx="9417727" cy="5637414"/>
          </a:xfrm>
          <a:prstGeom prst="rect">
            <a:avLst/>
          </a:prstGeom>
        </p:spPr>
      </p:pic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2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4761"/>
            <a:ext cx="8345065" cy="3248478"/>
          </a:xfrm>
          <a:prstGeom prst="rect">
            <a:avLst/>
          </a:prstGeom>
        </p:spPr>
      </p:pic>
      <p:sp>
        <p:nvSpPr>
          <p:cNvPr id="15" name="テキスト ボックス 3"/>
          <p:cNvSpPr txBox="1"/>
          <p:nvPr/>
        </p:nvSpPr>
        <p:spPr>
          <a:xfrm>
            <a:off x="790363" y="288779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2.7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80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61" y="1146832"/>
            <a:ext cx="7396279" cy="5584459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2.8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8EC89A0-0082-F857-50FA-736753C47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b="1696"/>
          <a:stretch/>
        </p:blipFill>
        <p:spPr>
          <a:xfrm>
            <a:off x="2935865" y="1232524"/>
            <a:ext cx="6320270" cy="538190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1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2.8 </a:t>
            </a:r>
            <a:r>
              <a:rPr lang="en-US" altLang="ko-KR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Exerd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4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8B2B08E-0910-0696-AFD8-28010386C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0"/>
            <a:ext cx="1203157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</a:t>
            </a:r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39209F3-31D1-AF78-0B31-A4FF4C38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3,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11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3.1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3349229" y="1161865"/>
            <a:ext cx="5493542" cy="5574492"/>
            <a:chOff x="1289643" y="-1619152"/>
            <a:chExt cx="10058400" cy="1020661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-1619152"/>
              <a:ext cx="10058400" cy="51085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3489372"/>
              <a:ext cx="10058400" cy="5098093"/>
            </a:xfrm>
            <a:prstGeom prst="rect">
              <a:avLst/>
            </a:prstGeom>
          </p:spPr>
        </p:pic>
      </p:grp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10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25" y="1188792"/>
            <a:ext cx="7372350" cy="549775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8734424" y="5553074"/>
            <a:ext cx="742951" cy="39352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549296" y="5590532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5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10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32" y="1135543"/>
            <a:ext cx="5614537" cy="564625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714749" y="1876015"/>
            <a:ext cx="4772026" cy="46771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62374" y="1485021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7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10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r="5777"/>
          <a:stretch/>
        </p:blipFill>
        <p:spPr>
          <a:xfrm>
            <a:off x="1595438" y="1575997"/>
            <a:ext cx="9001125" cy="431823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24062" y="2343149"/>
            <a:ext cx="8172451" cy="5715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24062" y="3530216"/>
            <a:ext cx="8172451" cy="879859"/>
          </a:xfrm>
          <a:prstGeom prst="roundRect">
            <a:avLst>
              <a:gd name="adj" fmla="val 10172"/>
            </a:avLst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15868" y="246959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615868" y="3810843"/>
            <a:ext cx="318604" cy="31860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10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3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321" y="1127389"/>
            <a:ext cx="5517358" cy="559871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968198" y="4073235"/>
            <a:ext cx="2836603" cy="73983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977796" y="4268476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12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/>
          <a:stretch/>
        </p:blipFill>
        <p:spPr>
          <a:xfrm>
            <a:off x="1643905" y="1172093"/>
            <a:ext cx="8904191" cy="5508103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523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614457" y="5253643"/>
            <a:ext cx="1097245" cy="4357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43524" y="4552949"/>
            <a:ext cx="1428751" cy="39352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191375" y="5310401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63246" y="459040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1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3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63725"/>
            <a:ext cx="10058400" cy="466882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685539" y="3441469"/>
            <a:ext cx="548641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800557" y="3046665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768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좌석 관리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" y="1240141"/>
            <a:ext cx="8685600" cy="530082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322733" y="3675937"/>
            <a:ext cx="3544542" cy="1981913"/>
          </a:xfrm>
          <a:prstGeom prst="roundRect">
            <a:avLst>
              <a:gd name="adj" fmla="val 6094"/>
            </a:avLst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27483" y="2458039"/>
            <a:ext cx="3763617" cy="393521"/>
          </a:xfrm>
          <a:prstGeom prst="roundRect">
            <a:avLst/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601074" y="3097006"/>
            <a:ext cx="3437872" cy="2063341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 연동되어 실시간으로 현재 상태를 조회 및 저장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사용불가좌석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선택된 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빈좌석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</p:txBody>
      </p:sp>
      <p:cxnSp>
        <p:nvCxnSpPr>
          <p:cNvPr id="22" name="꺾인 연결선 21"/>
          <p:cNvCxnSpPr>
            <a:stCxn id="17" idx="3"/>
            <a:endCxn id="20" idx="1"/>
          </p:cNvCxnSpPr>
          <p:nvPr/>
        </p:nvCxnSpPr>
        <p:spPr>
          <a:xfrm>
            <a:off x="4991100" y="2654800"/>
            <a:ext cx="3609974" cy="1473877"/>
          </a:xfrm>
          <a:prstGeom prst="bentConnector3">
            <a:avLst>
              <a:gd name="adj1" fmla="val 20449"/>
            </a:avLst>
          </a:prstGeom>
          <a:ln w="41275">
            <a:solidFill>
              <a:srgbClr val="FF9933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976836" y="4316822"/>
            <a:ext cx="238125" cy="200025"/>
          </a:xfrm>
          <a:prstGeom prst="rect">
            <a:avLst/>
          </a:prstGeom>
          <a:solidFill>
            <a:srgbClr val="6F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095899" y="3919126"/>
            <a:ext cx="238125" cy="2000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615487" y="4714518"/>
            <a:ext cx="238125" cy="200025"/>
          </a:xfrm>
          <a:prstGeom prst="rect">
            <a:avLst/>
          </a:prstGeom>
          <a:solidFill>
            <a:srgbClr val="44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꺾인 연결선 60"/>
          <p:cNvCxnSpPr>
            <a:stCxn id="16" idx="3"/>
          </p:cNvCxnSpPr>
          <p:nvPr/>
        </p:nvCxnSpPr>
        <p:spPr>
          <a:xfrm flipV="1">
            <a:off x="4867275" y="4128677"/>
            <a:ext cx="847725" cy="538217"/>
          </a:xfrm>
          <a:prstGeom prst="bentConnector3">
            <a:avLst>
              <a:gd name="adj1" fmla="val 101685"/>
            </a:avLst>
          </a:prstGeom>
          <a:ln w="41275">
            <a:solidFill>
              <a:srgbClr val="FF9933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2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29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46" y="1313411"/>
            <a:ext cx="9198309" cy="506716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311833" y="4098175"/>
            <a:ext cx="1463040" cy="1446414"/>
          </a:xfrm>
          <a:prstGeom prst="roundRect">
            <a:avLst>
              <a:gd name="adj" fmla="val 5176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72521" y="393887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29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</a:t>
            </a:r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0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0">
            <a:extLst>
              <a:ext uri="{FF2B5EF4-FFF2-40B4-BE49-F238E27FC236}">
                <a16:creationId xmlns:a16="http://schemas.microsoft.com/office/drawing/2014/main" id="{863003EB-2BAD-ECF6-321E-D3FA418117B9}"/>
              </a:ext>
            </a:extLst>
          </p:cNvPr>
          <p:cNvSpPr>
            <a:spLocks/>
          </p:cNvSpPr>
          <p:nvPr/>
        </p:nvSpPr>
        <p:spPr bwMode="auto">
          <a:xfrm>
            <a:off x="9802202" y="5165772"/>
            <a:ext cx="1702869" cy="94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en-US" sz="1067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  <a:sym typeface="Montserrat-Regular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088147" y="1985842"/>
            <a:ext cx="2036240" cy="4667123"/>
            <a:chOff x="5077881" y="1985842"/>
            <a:chExt cx="2036240" cy="4667123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168E6F39-3925-18E9-14EC-41C88E0C8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홍태기</a:t>
              </a:r>
              <a:endParaRPr lang="en-US" sz="20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8" name="Rectangle 6">
              <a:extLst>
                <a:ext uri="{FF2B5EF4-FFF2-40B4-BE49-F238E27FC236}">
                  <a16:creationId xmlns:a16="http://schemas.microsoft.com/office/drawing/2014/main" id="{07AF1C2B-D678-26EC-2C21-EA03C750B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6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PM</a:t>
              </a:r>
              <a:endParaRPr lang="en-US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E612280-5941-72D5-C994-EC12D0F29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552" y="5127672"/>
              <a:ext cx="1952898" cy="1525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프로젝트  총 관리감독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로그인 및 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Security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예매 신청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실시간 좌석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40" name="Line 21">
              <a:extLst>
                <a:ext uri="{FF2B5EF4-FFF2-40B4-BE49-F238E27FC236}">
                  <a16:creationId xmlns:a16="http://schemas.microsoft.com/office/drawing/2014/main" id="{046331A7-9D14-CD89-3978-713F263A1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5849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077881" y="1985842"/>
              <a:ext cx="2036240" cy="2036240"/>
              <a:chOff x="5077881" y="2166817"/>
              <a:chExt cx="2036240" cy="2036240"/>
            </a:xfrm>
          </p:grpSpPr>
          <p:sp>
            <p:nvSpPr>
              <p:cNvPr id="15" name="Oval 47">
                <a:extLst>
                  <a:ext uri="{FF2B5EF4-FFF2-40B4-BE49-F238E27FC236}">
                    <a16:creationId xmlns:a16="http://schemas.microsoft.com/office/drawing/2014/main" id="{21C04E2A-BE78-3BCC-A48B-50B008CC4AEB}"/>
                  </a:ext>
                </a:extLst>
              </p:cNvPr>
              <p:cNvSpPr/>
              <p:nvPr/>
            </p:nvSpPr>
            <p:spPr bwMode="auto">
              <a:xfrm>
                <a:off x="5077881" y="2166817"/>
                <a:ext cx="2036240" cy="203624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778FEE9-9D24-4329-36F9-A6D39058773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600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8" name="그룹 27"/>
          <p:cNvGrpSpPr/>
          <p:nvPr/>
        </p:nvGrpSpPr>
        <p:grpSpPr>
          <a:xfrm>
            <a:off x="2744004" y="1985842"/>
            <a:ext cx="2036240" cy="4630222"/>
            <a:chOff x="2829991" y="1985842"/>
            <a:chExt cx="2036240" cy="4630222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AAF84656-0693-0355-742D-6FFDFFA2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53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김준석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96B8267D-C30B-0A98-6704-5277D13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86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PL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0EC0CE-8CF5-ACC9-2A37-75D67765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991" y="5127672"/>
              <a:ext cx="2036240" cy="148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</a:t>
              </a:r>
              <a:r>
                <a:rPr lang="en-US" altLang="ko-KR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 파일첨부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</a:t>
              </a:r>
              <a:r>
                <a:rPr lang="ko-KR" altLang="en-US" sz="1067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카테고리별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신청 프로그램 승인상태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FD86C8D2-B386-8BE9-4E67-DC89003B2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6974" y="4991745"/>
              <a:ext cx="262275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9991" y="1985842"/>
              <a:ext cx="2036240" cy="2036240"/>
              <a:chOff x="2829991" y="2166817"/>
              <a:chExt cx="2036240" cy="2036240"/>
            </a:xfrm>
          </p:grpSpPr>
          <p:sp>
            <p:nvSpPr>
              <p:cNvPr id="12" name="Oval 46">
                <a:extLst>
                  <a:ext uri="{FF2B5EF4-FFF2-40B4-BE49-F238E27FC236}">
                    <a16:creationId xmlns:a16="http://schemas.microsoft.com/office/drawing/2014/main" id="{A9A8E678-7C71-6FF6-4731-0D83E8397E7C}"/>
                  </a:ext>
                </a:extLst>
              </p:cNvPr>
              <p:cNvSpPr/>
              <p:nvPr/>
            </p:nvSpPr>
            <p:spPr bwMode="auto">
              <a:xfrm>
                <a:off x="282999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041A77D-B8F6-6F33-53DA-FEE33BC90E0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811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31" name="그룹 30"/>
          <p:cNvGrpSpPr/>
          <p:nvPr/>
        </p:nvGrpSpPr>
        <p:grpSpPr>
          <a:xfrm>
            <a:off x="7251315" y="1985842"/>
            <a:ext cx="2363426" cy="4512102"/>
            <a:chOff x="7199674" y="1985842"/>
            <a:chExt cx="2363426" cy="4512102"/>
          </a:xfrm>
        </p:grpSpPr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BE9A1ED4-2CD5-5BF3-1549-DEF921D4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3811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전지영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8FF89F3F-0B5F-C3AD-E2C7-262F10550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2862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674" y="5127672"/>
              <a:ext cx="2363426" cy="137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 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EBA63A8A-02DF-3AB4-F57C-CA4525CDC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61235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63267" y="1985842"/>
              <a:ext cx="2036240" cy="2036240"/>
              <a:chOff x="7356838" y="2166817"/>
              <a:chExt cx="2036240" cy="2036240"/>
            </a:xfrm>
          </p:grpSpPr>
          <p:sp>
            <p:nvSpPr>
              <p:cNvPr id="16" name="Oval 48">
                <a:extLst>
                  <a:ext uri="{FF2B5EF4-FFF2-40B4-BE49-F238E27FC236}">
                    <a16:creationId xmlns:a16="http://schemas.microsoft.com/office/drawing/2014/main" id="{1CD1DA62-A989-5337-A2EA-A44D91CC63BC}"/>
                  </a:ext>
                </a:extLst>
              </p:cNvPr>
              <p:cNvSpPr/>
              <p:nvPr/>
            </p:nvSpPr>
            <p:spPr bwMode="auto">
              <a:xfrm>
                <a:off x="7356838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E7EE717-ACA2-C028-CA0F-769772B7F93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4958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6" name="그룹 25"/>
          <p:cNvGrpSpPr/>
          <p:nvPr/>
        </p:nvGrpSpPr>
        <p:grpSpPr>
          <a:xfrm>
            <a:off x="399861" y="1985842"/>
            <a:ext cx="2036240" cy="4512102"/>
            <a:chOff x="552261" y="1985842"/>
            <a:chExt cx="2036240" cy="4512102"/>
          </a:xfrm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A731E19-456C-7DE5-6297-092FC64B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0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최원석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5359AE8B-7905-4D0A-CEBE-D42C68AEF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6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8CF22A7-6195-65E2-CE6B-F168F0D6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17" y="5127672"/>
              <a:ext cx="2014728" cy="137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 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마이페이지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BA1C0010-FB2E-D8FC-3984-988531FD2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245" y="4991745"/>
              <a:ext cx="262272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52261" y="1985842"/>
              <a:ext cx="2036240" cy="2036240"/>
              <a:chOff x="552261" y="2166817"/>
              <a:chExt cx="2036240" cy="2036240"/>
            </a:xfrm>
          </p:grpSpPr>
          <p:sp>
            <p:nvSpPr>
              <p:cNvPr id="11" name="Oval 45">
                <a:extLst>
                  <a:ext uri="{FF2B5EF4-FFF2-40B4-BE49-F238E27FC236}">
                    <a16:creationId xmlns:a16="http://schemas.microsoft.com/office/drawing/2014/main" id="{B7C96C33-C2C3-8989-B423-874FCE7D1274}"/>
                  </a:ext>
                </a:extLst>
              </p:cNvPr>
              <p:cNvSpPr/>
              <p:nvPr/>
            </p:nvSpPr>
            <p:spPr bwMode="auto">
              <a:xfrm>
                <a:off x="55226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FCB6479-3C30-BC61-205A-319BBC28BA4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81" y="2284937"/>
                <a:ext cx="1800000" cy="1800000"/>
              </a:xfrm>
              <a:prstGeom prst="ellipse">
                <a:avLst/>
              </a:prstGeom>
            </p:spPr>
          </p:pic>
        </p:grpSp>
      </p:grpSp>
      <p:sp>
        <p:nvSpPr>
          <p:cNvPr id="5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4690808" y="1261402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“2</a:t>
            </a:r>
            <a:r>
              <a:rPr kumimoji="1"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</a:t>
            </a:r>
            <a:r>
              <a:rPr kumimoji="1"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9608318" y="1985842"/>
            <a:ext cx="2363426" cy="4112576"/>
            <a:chOff x="9646418" y="1985842"/>
            <a:chExt cx="2363426" cy="4112576"/>
          </a:xfrm>
        </p:grpSpPr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11B0672F-71BC-945C-7AA1-FF5F6B58D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055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권은경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42" name="Rectangle 6">
              <a:extLst>
                <a:ext uri="{FF2B5EF4-FFF2-40B4-BE49-F238E27FC236}">
                  <a16:creationId xmlns:a16="http://schemas.microsoft.com/office/drawing/2014/main" id="{65A417C6-81BC-FAFE-B91A-F5B14702C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9606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44" name="Line 21">
              <a:extLst>
                <a:ext uri="{FF2B5EF4-FFF2-40B4-BE49-F238E27FC236}">
                  <a16:creationId xmlns:a16="http://schemas.microsoft.com/office/drawing/2014/main" id="{5AB108C2-6F96-7D23-D87D-2020911E0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07979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9810011" y="1985842"/>
              <a:ext cx="2036240" cy="2036240"/>
              <a:chOff x="9635516" y="2166817"/>
              <a:chExt cx="2036240" cy="2036240"/>
            </a:xfrm>
          </p:grpSpPr>
          <p:sp>
            <p:nvSpPr>
              <p:cNvPr id="50" name="Oval 48">
                <a:extLst>
                  <a:ext uri="{FF2B5EF4-FFF2-40B4-BE49-F238E27FC236}">
                    <a16:creationId xmlns:a16="http://schemas.microsoft.com/office/drawing/2014/main" id="{67D1237C-8673-CB93-9228-7D3BEEE42F86}"/>
                  </a:ext>
                </a:extLst>
              </p:cNvPr>
              <p:cNvSpPr/>
              <p:nvPr/>
            </p:nvSpPr>
            <p:spPr bwMode="auto">
              <a:xfrm>
                <a:off x="9635516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A2C0A2A0-47EC-8EDB-81ED-AC801E4D9416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77" t="10479" r="22881" b="15552"/>
              <a:stretch/>
            </p:blipFill>
            <p:spPr>
              <a:xfrm>
                <a:off x="9753636" y="2284937"/>
                <a:ext cx="1800000" cy="1800000"/>
              </a:xfrm>
              <a:prstGeom prst="ellipse">
                <a:avLst/>
              </a:prstGeom>
            </p:spPr>
          </p:pic>
        </p:grpSp>
        <p:sp>
          <p:nvSpPr>
            <p:cNvPr id="57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6418" y="5127672"/>
              <a:ext cx="2363426" cy="970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지도 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API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를 이용한 지도표시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메인 슬라이드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메뉴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5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r="12738"/>
          <a:stretch/>
        </p:blipFill>
        <p:spPr>
          <a:xfrm>
            <a:off x="1089466" y="1551647"/>
            <a:ext cx="10013069" cy="3984630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5229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294134" y="239134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62924" y="2772852"/>
            <a:ext cx="581025" cy="78949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22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7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"/>
          <a:stretch/>
        </p:blipFill>
        <p:spPr>
          <a:xfrm>
            <a:off x="250254" y="1596043"/>
            <a:ext cx="11691492" cy="423117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127374" y="3736393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495010" y="2007662"/>
            <a:ext cx="520500" cy="2957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827659" y="374510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096000" y="1996229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9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/>
          <a:stretch/>
        </p:blipFill>
        <p:spPr>
          <a:xfrm>
            <a:off x="4177704" y="1138846"/>
            <a:ext cx="3836593" cy="5613295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6117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69526" y="6342611"/>
            <a:ext cx="1055717" cy="42615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41359" y="63963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7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509273"/>
            <a:ext cx="11745884" cy="447493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37664" y="3777958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70568" y="1974410"/>
            <a:ext cx="520500" cy="2957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85933" y="3429308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71516" y="158254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5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" y="1953490"/>
            <a:ext cx="11751348" cy="296234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543010" y="3802897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34625" y="4309654"/>
            <a:ext cx="1402380" cy="3861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071973" y="4080102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3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910220"/>
            <a:ext cx="11440028" cy="280639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86553" y="4002401"/>
            <a:ext cx="490452" cy="22877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76954" y="39574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8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664100"/>
            <a:ext cx="11440028" cy="383153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82996" y="3998092"/>
            <a:ext cx="865603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57729" y="398181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6" y="2359000"/>
            <a:ext cx="11670329" cy="210090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69464" y="3409454"/>
            <a:ext cx="3131166" cy="1050454"/>
          </a:xfrm>
          <a:prstGeom prst="roundRect">
            <a:avLst>
              <a:gd name="adj" fmla="val 10320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891179" y="3022906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2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8" y="1584118"/>
            <a:ext cx="11808645" cy="38651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801011" y="3981466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04123" y="2047372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415179" y="3965184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908123" y="203109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5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5644" r="2840"/>
          <a:stretch/>
        </p:blipFill>
        <p:spPr>
          <a:xfrm>
            <a:off x="464127" y="1404856"/>
            <a:ext cx="11263746" cy="476564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0431091" y="4779487"/>
            <a:ext cx="670025" cy="95629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606801" y="434477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0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5691E0-4B33-5D32-36D5-780CCFDC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BB215D-1CE8-7C62-6E23-99CE37173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26"/>
          <a:stretch/>
        </p:blipFill>
        <p:spPr>
          <a:xfrm>
            <a:off x="3095740" y="0"/>
            <a:ext cx="9096260" cy="68754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4,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4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276F2C-E9D8-5F7E-1170-81ABEB91F4A6}"/>
              </a:ext>
            </a:extLst>
          </p:cNvPr>
          <p:cNvSpPr txBox="1"/>
          <p:nvPr/>
        </p:nvSpPr>
        <p:spPr>
          <a:xfrm>
            <a:off x="1344539" y="2554754"/>
            <a:ext cx="95029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0" b="1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  <a:endParaRPr lang="en-US" altLang="ko-KR" sz="12000" b="1" dirty="0">
              <a:solidFill>
                <a:srgbClr val="00B050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60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7033F5-1DCC-64D1-C863-68F071378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5"/>
          <a:stretch/>
        </p:blipFill>
        <p:spPr>
          <a:xfrm>
            <a:off x="3651241" y="0"/>
            <a:ext cx="854075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5,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5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084674" y="1582043"/>
            <a:ext cx="2109240" cy="4247414"/>
            <a:chOff x="5027216" y="1582043"/>
            <a:chExt cx="2109240" cy="42474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D54FEC-BE46-35D4-870A-26EA479FBF55}"/>
                </a:ext>
              </a:extLst>
            </p:cNvPr>
            <p:cNvSpPr txBox="1"/>
            <p:nvPr/>
          </p:nvSpPr>
          <p:spPr>
            <a:xfrm>
              <a:off x="5655277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홍태기</a:t>
              </a:r>
              <a:endPara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AB3D6D-2EA4-178F-8270-9FF37FC8F1F3}"/>
                </a:ext>
              </a:extLst>
            </p:cNvPr>
            <p:cNvSpPr txBox="1"/>
            <p:nvPr/>
          </p:nvSpPr>
          <p:spPr>
            <a:xfrm>
              <a:off x="5027216" y="4629128"/>
              <a:ext cx="210924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하면서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중요성이 많이 느껴졌습니다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원하는 정보를 저장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읽기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수정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삭제를 효율적으로 하는것이 추후 코딩 실력을 늘리는 원동력이라고 생각합니다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1" name="Oval 47">
              <a:extLst>
                <a:ext uri="{FF2B5EF4-FFF2-40B4-BE49-F238E27FC236}">
                  <a16:creationId xmlns:a16="http://schemas.microsoft.com/office/drawing/2014/main" id="{21C04E2A-BE78-3BCC-A48B-50B008CC4AEB}"/>
                </a:ext>
              </a:extLst>
            </p:cNvPr>
            <p:cNvSpPr/>
            <p:nvPr/>
          </p:nvSpPr>
          <p:spPr bwMode="auto">
            <a:xfrm>
              <a:off x="5063716" y="1582043"/>
              <a:ext cx="2036240" cy="2036240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778FEE9-9D24-4329-36F9-A6D3905877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836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813809" y="1582043"/>
            <a:ext cx="2109240" cy="5170743"/>
            <a:chOff x="2729270" y="1582043"/>
            <a:chExt cx="2109240" cy="51707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72E8BC-84C3-70E6-D3F2-2AEDEC080FF3}"/>
                </a:ext>
              </a:extLst>
            </p:cNvPr>
            <p:cNvSpPr txBox="1"/>
            <p:nvPr/>
          </p:nvSpPr>
          <p:spPr>
            <a:xfrm>
              <a:off x="3357331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김준석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831B8-9955-03E0-8031-45EF35EF9BA8}"/>
                </a:ext>
              </a:extLst>
            </p:cNvPr>
            <p:cNvSpPr txBox="1"/>
            <p:nvPr/>
          </p:nvSpPr>
          <p:spPr>
            <a:xfrm>
              <a:off x="2729270" y="4629128"/>
              <a:ext cx="210924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여러가지 코드를 짜보면서 느낀건 제일 중요한건 튼튼한 기초와 팀원간의 소통이었습니다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설계와 쿼리문이 왜 중요한지 뼈저리게 느낄수 있는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프로젝트를 하면서 서로 의견 충돌이 많이 있을법도 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서로 좋은 의견은 밀어주고 부족했던 점들은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따뜻하게 채워준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팀원들에게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A9A8E678-7C71-6FF6-4731-0D83E8397E7C}"/>
                </a:ext>
              </a:extLst>
            </p:cNvPr>
            <p:cNvSpPr/>
            <p:nvPr/>
          </p:nvSpPr>
          <p:spPr bwMode="auto">
            <a:xfrm>
              <a:off x="2765770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041A77D-B8F6-6F33-53DA-FEE33BC90E0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90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392040" y="1582043"/>
            <a:ext cx="2109240" cy="4986077"/>
            <a:chOff x="7352883" y="1582043"/>
            <a:chExt cx="2109240" cy="49860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DDEB04-0933-FA0D-A54F-FBA2403E9E40}"/>
                </a:ext>
              </a:extLst>
            </p:cNvPr>
            <p:cNvSpPr txBox="1"/>
            <p:nvPr/>
          </p:nvSpPr>
          <p:spPr>
            <a:xfrm>
              <a:off x="7980944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전지영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BA4495-40FB-B494-6BA7-29BBB7F0AC32}"/>
                </a:ext>
              </a:extLst>
            </p:cNvPr>
            <p:cNvSpPr txBox="1"/>
            <p:nvPr/>
          </p:nvSpPr>
          <p:spPr>
            <a:xfrm>
              <a:off x="7352883" y="4629128"/>
              <a:ext cx="210924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진행하면서 팀원들과의 협업을 통해 문제를 해결하고 아이디어를 공유하는 과정이 즐거웠고 실제로 동작하는 프로그램를 개발하는 과정에서 큰 성취감을 느꼈습니다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앞으로의 개발에도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프로젝트에서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얻은 지식을 적극적으로 활용해 더 나은 개발자로 성장하겠습니다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1CD1DA62-A989-5337-A2EA-A44D91CC63BC}"/>
                </a:ext>
              </a:extLst>
            </p:cNvPr>
            <p:cNvSpPr/>
            <p:nvPr/>
          </p:nvSpPr>
          <p:spPr bwMode="auto">
            <a:xfrm>
              <a:off x="7389383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E7EE717-ACA2-C028-CA0F-769772B7F93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503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06443" y="1582043"/>
            <a:ext cx="2109240" cy="4062748"/>
            <a:chOff x="427571" y="1582043"/>
            <a:chExt cx="2109240" cy="40627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159F9C-DD60-1C5B-465A-C27AD7AA1640}"/>
                </a:ext>
              </a:extLst>
            </p:cNvPr>
            <p:cNvSpPr txBox="1"/>
            <p:nvPr/>
          </p:nvSpPr>
          <p:spPr>
            <a:xfrm>
              <a:off x="1055632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최원석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E63AB7-5177-8B66-BEFD-9584DC271544}"/>
                </a:ext>
              </a:extLst>
            </p:cNvPr>
            <p:cNvSpPr txBox="1"/>
            <p:nvPr/>
          </p:nvSpPr>
          <p:spPr>
            <a:xfrm>
              <a:off x="427571" y="4629128"/>
              <a:ext cx="210924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개월이란 시간동안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즐거웠습니다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데이터가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옮겨다니는 과정에 있어서 실력이 성장한 것 같고 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query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문의 중요성을 깨달았습니다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B7C96C33-C2C3-8989-B423-874FCE7D1274}"/>
                </a:ext>
              </a:extLst>
            </p:cNvPr>
            <p:cNvSpPr/>
            <p:nvPr/>
          </p:nvSpPr>
          <p:spPr bwMode="auto">
            <a:xfrm>
              <a:off x="464071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FCB6479-3C30-BC61-205A-319BBC28BA4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91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9699405" y="1582043"/>
            <a:ext cx="2109240" cy="4432080"/>
            <a:chOff x="9657034" y="1582043"/>
            <a:chExt cx="2109240" cy="443208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2CA90-F192-836E-D9E3-E841DD026DC9}"/>
                </a:ext>
              </a:extLst>
            </p:cNvPr>
            <p:cNvSpPr txBox="1"/>
            <p:nvPr/>
          </p:nvSpPr>
          <p:spPr>
            <a:xfrm>
              <a:off x="10285095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권은경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CFD6EA-A9EF-D064-F953-D5CC6044734F}"/>
                </a:ext>
              </a:extLst>
            </p:cNvPr>
            <p:cNvSpPr txBox="1"/>
            <p:nvPr/>
          </p:nvSpPr>
          <p:spPr>
            <a:xfrm>
              <a:off x="9657034" y="4629128"/>
              <a:ext cx="2109240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API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사용하기 위해서 공부도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해보고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UI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화면을 내가 생각한 대로 표현하는 것에 있어</a:t>
              </a:r>
            </a:p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어려움이 있었지만 이런 과정을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겪어가며 결과는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나왔지만 정밀하게 나타내지 못한 것에 아쉬움이 남았습니다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Oval 48">
              <a:extLst>
                <a:ext uri="{FF2B5EF4-FFF2-40B4-BE49-F238E27FC236}">
                  <a16:creationId xmlns:a16="http://schemas.microsoft.com/office/drawing/2014/main" id="{67D1237C-8673-CB93-9228-7D3BEEE42F86}"/>
                </a:ext>
              </a:extLst>
            </p:cNvPr>
            <p:cNvSpPr/>
            <p:nvPr/>
          </p:nvSpPr>
          <p:spPr bwMode="auto">
            <a:xfrm>
              <a:off x="9693534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2C0A2A0-47EC-8EDB-81ED-AC801E4D941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10479" r="22881" b="15552"/>
            <a:stretch/>
          </p:blipFill>
          <p:spPr>
            <a:xfrm>
              <a:off x="9811654" y="1700163"/>
              <a:ext cx="1800000" cy="1800000"/>
            </a:xfrm>
            <a:prstGeom prst="ellipse">
              <a:avLst/>
            </a:prstGeom>
          </p:spPr>
        </p:pic>
      </p:grpSp>
      <p:sp>
        <p:nvSpPr>
          <p:cNvPr id="3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9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71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GitHub(</a:t>
            </a:r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4000" spc="-3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1" r="24745"/>
          <a:stretch/>
        </p:blipFill>
        <p:spPr>
          <a:xfrm>
            <a:off x="6320084" y="386568"/>
            <a:ext cx="5605568" cy="60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974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6. GitHub(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2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조소프트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6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926957" y="2032927"/>
            <a:ext cx="10338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kumimoji="1" lang="ko-KR" altLang="en-US" sz="3200" b="1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국립아시아문화전당 홈페이지 및 예매 발권 시스템 구축</a:t>
            </a:r>
            <a:r>
              <a:rPr kumimoji="1" lang="en-US" altLang="ko-KR" sz="3200" b="1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6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291366" y="3250241"/>
            <a:ext cx="116092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500" b="1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2"/>
              </a:rPr>
              <a:t>"https://github.com/HTKzz/HALO"</a:t>
            </a:r>
            <a:endParaRPr kumimoji="1" lang="ja-JP" altLang="en-US" sz="4500" b="1" dirty="0">
              <a:solidFill>
                <a:schemeClr val="bg1">
                  <a:lumMod val="6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3987891" y="2459504"/>
            <a:ext cx="4216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272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2889723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Thanks</a:t>
            </a:r>
          </a:p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Fin.</a:t>
            </a:r>
            <a:endParaRPr lang="ko-KR" altLang="en-US" sz="10000" b="1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배경 및 필요성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0" r="22942"/>
          <a:stretch/>
        </p:blipFill>
        <p:spPr>
          <a:xfrm>
            <a:off x="8952003" y="1806065"/>
            <a:ext cx="1814400" cy="2487600"/>
          </a:xfrm>
          <a:prstGeom prst="rect">
            <a:avLst/>
          </a:prstGeom>
        </p:spPr>
      </p:pic>
      <p:pic>
        <p:nvPicPr>
          <p:cNvPr id="22" name="그림 21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74" y="1806065"/>
            <a:ext cx="1814400" cy="2487600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98" y="1807818"/>
            <a:ext cx="1814400" cy="2487600"/>
          </a:xfrm>
          <a:prstGeom prst="rect">
            <a:avLst/>
          </a:prstGeom>
          <a:ln w="34925"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16562" r="35503" b="8435"/>
          <a:stretch/>
        </p:blipFill>
        <p:spPr>
          <a:xfrm>
            <a:off x="3934828" y="1807639"/>
            <a:ext cx="1813116" cy="2486026"/>
          </a:xfrm>
          <a:prstGeom prst="rect">
            <a:avLst/>
          </a:prstGeom>
          <a:ln w="19050">
            <a:solidFill>
              <a:srgbClr val="FFEB00"/>
            </a:solidFill>
          </a:ln>
        </p:spPr>
      </p:pic>
      <p:sp>
        <p:nvSpPr>
          <p:cNvPr id="26" name="テキスト ボックス 3"/>
          <p:cNvSpPr txBox="1"/>
          <p:nvPr/>
        </p:nvSpPr>
        <p:spPr>
          <a:xfrm>
            <a:off x="1199639" y="4519374"/>
            <a:ext cx="22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복잡한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예매 시스템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テキスト ボックス 3"/>
          <p:cNvSpPr txBox="1"/>
          <p:nvPr/>
        </p:nvSpPr>
        <p:spPr>
          <a:xfrm>
            <a:off x="3665550" y="4519374"/>
            <a:ext cx="235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온라인 결제 시스템 </a:t>
            </a:r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부재</a:t>
            </a:r>
            <a:endParaRPr kumimoji="1" lang="ja-JP" altLang="en-US" sz="1600" b="1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テキスト ボックス 3"/>
          <p:cNvSpPr txBox="1"/>
          <p:nvPr/>
        </p:nvSpPr>
        <p:spPr>
          <a:xfrm>
            <a:off x="6442774" y="4519374"/>
            <a:ext cx="181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제한적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티켓발권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テキスト ボックス 3"/>
          <p:cNvSpPr txBox="1"/>
          <p:nvPr/>
        </p:nvSpPr>
        <p:spPr>
          <a:xfrm>
            <a:off x="8614549" y="4519374"/>
            <a:ext cx="248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비효율적인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관리자 시스템 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テキスト ボックス 3"/>
          <p:cNvSpPr txBox="1"/>
          <p:nvPr/>
        </p:nvSpPr>
        <p:spPr>
          <a:xfrm>
            <a:off x="1591401" y="5563765"/>
            <a:ext cx="91358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국립아시아문화전당 홈페이지 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kumimoji="1" lang="ko-KR" altLang="en-US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편의성 개선 및 기능 강화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kumimoji="1" lang="ja-JP" altLang="en-US" sz="3500" b="1" dirty="0">
              <a:solidFill>
                <a:srgbClr val="2156A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1.2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개발도구 및 환경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>
            <a:extLst>
              <a:ext uri="{FF2B5EF4-FFF2-40B4-BE49-F238E27FC236}">
                <a16:creationId xmlns:a16="http://schemas.microsoft.com/office/drawing/2014/main" id="{4B431F3B-8F44-8128-CDC5-913B67F68E98}"/>
              </a:ext>
            </a:extLst>
          </p:cNvPr>
          <p:cNvSpPr>
            <a:spLocks/>
          </p:cNvSpPr>
          <p:nvPr/>
        </p:nvSpPr>
        <p:spPr bwMode="auto">
          <a:xfrm>
            <a:off x="857583" y="5967713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B1B62A5-F45D-B6AA-06E2-09495C792C42}"/>
              </a:ext>
            </a:extLst>
          </p:cNvPr>
          <p:cNvSpPr>
            <a:spLocks/>
          </p:cNvSpPr>
          <p:nvPr/>
        </p:nvSpPr>
        <p:spPr bwMode="auto">
          <a:xfrm>
            <a:off x="851331" y="2145044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Frame work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1C41C59-564A-CC0D-4629-602CCE775482}"/>
              </a:ext>
            </a:extLst>
          </p:cNvPr>
          <p:cNvSpPr>
            <a:spLocks/>
          </p:cNvSpPr>
          <p:nvPr/>
        </p:nvSpPr>
        <p:spPr bwMode="auto">
          <a:xfrm>
            <a:off x="851331" y="3120797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D6F57AB-4A1A-2B9F-01DF-B784EA4B3346}"/>
              </a:ext>
            </a:extLst>
          </p:cNvPr>
          <p:cNvSpPr>
            <a:spLocks/>
          </p:cNvSpPr>
          <p:nvPr/>
        </p:nvSpPr>
        <p:spPr bwMode="auto">
          <a:xfrm>
            <a:off x="851331" y="4030476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20B0600000101010101" charset="-127"/>
              </a:rPr>
              <a:t>화면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0725F71-A316-D013-227E-80ED3FE73841}"/>
              </a:ext>
            </a:extLst>
          </p:cNvPr>
          <p:cNvSpPr>
            <a:spLocks/>
          </p:cNvSpPr>
          <p:nvPr/>
        </p:nvSpPr>
        <p:spPr bwMode="auto">
          <a:xfrm>
            <a:off x="851331" y="5030439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형상관리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E7EF32DC-AECF-F55C-C539-2212434E790E}"/>
              </a:ext>
            </a:extLst>
          </p:cNvPr>
          <p:cNvSpPr>
            <a:spLocks/>
          </p:cNvSpPr>
          <p:nvPr/>
        </p:nvSpPr>
        <p:spPr bwMode="auto">
          <a:xfrm>
            <a:off x="851331" y="5970703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기타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EE690C5-6925-DE32-642D-E30BEDBF1D87}"/>
              </a:ext>
            </a:extLst>
          </p:cNvPr>
          <p:cNvSpPr>
            <a:spLocks/>
          </p:cNvSpPr>
          <p:nvPr/>
        </p:nvSpPr>
        <p:spPr bwMode="auto">
          <a:xfrm>
            <a:off x="851331" y="1230231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Language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Picture 2" descr="GitHub logo PNG | Download PNG image: github_PNG15.png">
            <a:extLst>
              <a:ext uri="{FF2B5EF4-FFF2-40B4-BE49-F238E27FC236}">
                <a16:creationId xmlns:a16="http://schemas.microsoft.com/office/drawing/2014/main" id="{3A4B2F25-9110-8391-03FC-E619BCD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34" y="5077024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File:Apache Maven logo.svg - Wikimedia Commons">
            <a:extLst>
              <a:ext uri="{FF2B5EF4-FFF2-40B4-BE49-F238E27FC236}">
                <a16:creationId xmlns:a16="http://schemas.microsoft.com/office/drawing/2014/main" id="{BCCBDB06-3D3F-8056-2506-94303478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2338045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ownload Java Development - Spring Framework PNG Image with No Background -  PNGkey.com">
            <a:extLst>
              <a:ext uri="{FF2B5EF4-FFF2-40B4-BE49-F238E27FC236}">
                <a16:creationId xmlns:a16="http://schemas.microsoft.com/office/drawing/2014/main" id="{319F4EF2-31DE-8E8F-9CA2-4D0E9A994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4494231" y="1348958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Spring Boot] @SpringBootApplication 이란?">
            <a:extLst>
              <a:ext uri="{FF2B5EF4-FFF2-40B4-BE49-F238E27FC236}">
                <a16:creationId xmlns:a16="http://schemas.microsoft.com/office/drawing/2014/main" id="{9A3AF03C-0455-A0F2-96CD-0C8496F44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6124792" y="2289326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4AA5B9-512F-C4C1-CCBD-99E2EC21822C}"/>
              </a:ext>
            </a:extLst>
          </p:cNvPr>
          <p:cNvGrpSpPr/>
          <p:nvPr/>
        </p:nvGrpSpPr>
        <p:grpSpPr>
          <a:xfrm>
            <a:off x="4494231" y="4251187"/>
            <a:ext cx="1063343" cy="423565"/>
            <a:chOff x="4288794" y="4110778"/>
            <a:chExt cx="1559731" cy="621293"/>
          </a:xfrm>
        </p:grpSpPr>
        <p:pic>
          <p:nvPicPr>
            <p:cNvPr id="39" name="Picture 8" descr="JavaScript PNG, Transparent JS Logo Free Download - Free Transparent PNG  Logos">
              <a:extLst>
                <a:ext uri="{FF2B5EF4-FFF2-40B4-BE49-F238E27FC236}">
                  <a16:creationId xmlns:a16="http://schemas.microsoft.com/office/drawing/2014/main" id="{001A6BAF-EFA5-C533-4E0C-53CA4508B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ml] 이미지를 만드는 태그">
              <a:extLst>
                <a:ext uri="{FF2B5EF4-FFF2-40B4-BE49-F238E27FC236}">
                  <a16:creationId xmlns:a16="http://schemas.microsoft.com/office/drawing/2014/main" id="{D8EE8C13-C330-ED71-859B-CF13B01D3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16" descr="Apache, tomcat, logo Icon in Vector Logo">
            <a:extLst>
              <a:ext uri="{FF2B5EF4-FFF2-40B4-BE49-F238E27FC236}">
                <a16:creationId xmlns:a16="http://schemas.microsoft.com/office/drawing/2014/main" id="{56DCE91A-C6BC-361E-58F5-E78D51AB1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491788" y="6111016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Spring Data JPA] findByXXXId 는 불필요한 join을 유발한다">
            <a:extLst>
              <a:ext uri="{FF2B5EF4-FFF2-40B4-BE49-F238E27FC236}">
                <a16:creationId xmlns:a16="http://schemas.microsoft.com/office/drawing/2014/main" id="{F6009A0F-6B2D-A2CC-276B-4E0433BE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6249801" y="5162010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4" descr="jQuery $()의 의미">
            <a:extLst>
              <a:ext uri="{FF2B5EF4-FFF2-40B4-BE49-F238E27FC236}">
                <a16:creationId xmlns:a16="http://schemas.microsoft.com/office/drawing/2014/main" id="{7E22B449-A2FD-B544-7843-1C2D68973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0" y="4178167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 descr="thymeleaf (server-side template engine) 사용법 정리 - 1">
            <a:extLst>
              <a:ext uri="{FF2B5EF4-FFF2-40B4-BE49-F238E27FC236}">
                <a16:creationId xmlns:a16="http://schemas.microsoft.com/office/drawing/2014/main" id="{7C2B5ED7-916D-D7BD-120E-CBD80960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6604878" y="4259806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 descr="파일:Eclipse-Luna-Logo.svg - 위키백과, 우리 모두의 백과사전">
            <a:extLst>
              <a:ext uri="{FF2B5EF4-FFF2-40B4-BE49-F238E27FC236}">
                <a16:creationId xmlns:a16="http://schemas.microsoft.com/office/drawing/2014/main" id="{BD7CF4C4-3740-D566-1095-8D20FE3EB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3345226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8" descr="StarUML - Wikipedia">
            <a:extLst>
              <a:ext uri="{FF2B5EF4-FFF2-40B4-BE49-F238E27FC236}">
                <a16:creationId xmlns:a16="http://schemas.microsoft.com/office/drawing/2014/main" id="{EC16F518-63C9-3DD4-944C-5FEF52100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639168" y="6192338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Database] eXERD 데이터베이스 연결해서 ERD가져오기">
            <a:extLst>
              <a:ext uri="{FF2B5EF4-FFF2-40B4-BE49-F238E27FC236}">
                <a16:creationId xmlns:a16="http://schemas.microsoft.com/office/drawing/2014/main" id="{B2384867-6899-C511-8865-A7BAB6D8B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7513043" y="5233287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2" descr="파일:AJAX logo by gengns.svg - 위키백과, 우리 모두의 백과사전">
            <a:extLst>
              <a:ext uri="{FF2B5EF4-FFF2-40B4-BE49-F238E27FC236}">
                <a16:creationId xmlns:a16="http://schemas.microsoft.com/office/drawing/2014/main" id="{3D81910C-1B25-74BC-A5F6-D81CECB0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5" y="4212345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4" descr="세상의 모든 기록 :: STS와 깃허브(GitHub) 연동하는 방법">
            <a:extLst>
              <a:ext uri="{FF2B5EF4-FFF2-40B4-BE49-F238E27FC236}">
                <a16:creationId xmlns:a16="http://schemas.microsoft.com/office/drawing/2014/main" id="{86115DA7-081C-CB76-6157-5F8015FF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93" y="3272491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6151039A-ACA2-EDE2-8E8B-6BE1E659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41" y="5171114"/>
            <a:ext cx="1467158" cy="45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Freeform 5">
            <a:extLst>
              <a:ext uri="{FF2B5EF4-FFF2-40B4-BE49-F238E27FC236}">
                <a16:creationId xmlns:a16="http://schemas.microsoft.com/office/drawing/2014/main" id="{651A7915-5ECF-A788-36D1-865D5FA6D638}"/>
              </a:ext>
            </a:extLst>
          </p:cNvPr>
          <p:cNvSpPr>
            <a:spLocks/>
          </p:cNvSpPr>
          <p:nvPr/>
        </p:nvSpPr>
        <p:spPr bwMode="auto">
          <a:xfrm>
            <a:off x="4195301" y="1230231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F2FB0B5D-4064-D185-44AB-B125AEC2FA0F}"/>
              </a:ext>
            </a:extLst>
          </p:cNvPr>
          <p:cNvSpPr>
            <a:spLocks/>
          </p:cNvSpPr>
          <p:nvPr/>
        </p:nvSpPr>
        <p:spPr bwMode="auto">
          <a:xfrm>
            <a:off x="4197918" y="2145044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2B387D79-4BD4-1B9B-EA9B-A39CFA919750}"/>
              </a:ext>
            </a:extLst>
          </p:cNvPr>
          <p:cNvSpPr>
            <a:spLocks/>
          </p:cNvSpPr>
          <p:nvPr/>
        </p:nvSpPr>
        <p:spPr bwMode="auto">
          <a:xfrm>
            <a:off x="4195301" y="3120797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5C62B161-E976-26D8-D4AB-C0CC03DD0168}"/>
              </a:ext>
            </a:extLst>
          </p:cNvPr>
          <p:cNvSpPr>
            <a:spLocks/>
          </p:cNvSpPr>
          <p:nvPr/>
        </p:nvSpPr>
        <p:spPr bwMode="auto">
          <a:xfrm>
            <a:off x="4195300" y="4030476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44B10995-6257-C9CB-6CA2-BC1BCA645DC6}"/>
              </a:ext>
            </a:extLst>
          </p:cNvPr>
          <p:cNvSpPr>
            <a:spLocks/>
          </p:cNvSpPr>
          <p:nvPr/>
        </p:nvSpPr>
        <p:spPr bwMode="auto">
          <a:xfrm>
            <a:off x="4190482" y="5030439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0597F96C-5E12-8C5F-A254-23D912E3C4FF}"/>
              </a:ext>
            </a:extLst>
          </p:cNvPr>
          <p:cNvSpPr>
            <a:spLocks/>
          </p:cNvSpPr>
          <p:nvPr/>
        </p:nvSpPr>
        <p:spPr bwMode="auto">
          <a:xfrm>
            <a:off x="4195301" y="5970703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4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5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30F42A8-9416-030C-7522-9A69D1213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31"/>
          <a:stretch/>
        </p:blipFill>
        <p:spPr>
          <a:xfrm>
            <a:off x="3697995" y="0"/>
            <a:ext cx="849400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2.1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일정표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간트차트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90" y="1176796"/>
            <a:ext cx="4859220" cy="5030320"/>
          </a:xfrm>
          <a:prstGeom prst="rect">
            <a:avLst/>
          </a:prstGeom>
        </p:spPr>
      </p:pic>
      <p:sp>
        <p:nvSpPr>
          <p:cNvPr id="15" name="Chevron 12"/>
          <p:cNvSpPr/>
          <p:nvPr/>
        </p:nvSpPr>
        <p:spPr bwMode="auto">
          <a:xfrm>
            <a:off x="4291467" y="6400283"/>
            <a:ext cx="1022770" cy="217186"/>
          </a:xfrm>
          <a:prstGeom prst="chevron">
            <a:avLst/>
          </a:prstGeom>
          <a:solidFill>
            <a:srgbClr val="C0504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마이페이지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6" name="Chevron 13"/>
          <p:cNvSpPr/>
          <p:nvPr/>
        </p:nvSpPr>
        <p:spPr bwMode="auto">
          <a:xfrm>
            <a:off x="5256063" y="6400283"/>
            <a:ext cx="1326223" cy="217186"/>
          </a:xfrm>
          <a:prstGeom prst="chevron">
            <a:avLst/>
          </a:prstGeom>
          <a:solidFill>
            <a:srgbClr val="C1B6C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커뮤니티게시판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7" name="Chevron 14"/>
          <p:cNvSpPr/>
          <p:nvPr/>
        </p:nvSpPr>
        <p:spPr bwMode="auto">
          <a:xfrm>
            <a:off x="6524112" y="6400283"/>
            <a:ext cx="1022770" cy="217186"/>
          </a:xfrm>
          <a:prstGeom prst="chevron">
            <a:avLst/>
          </a:prstGeom>
          <a:solidFill>
            <a:srgbClr val="80808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상품게시판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8" name="Chevron 15"/>
          <p:cNvSpPr/>
          <p:nvPr/>
        </p:nvSpPr>
        <p:spPr bwMode="auto">
          <a:xfrm>
            <a:off x="7488708" y="6400283"/>
            <a:ext cx="1022770" cy="217186"/>
          </a:xfrm>
          <a:prstGeom prst="chevron">
            <a:avLst/>
          </a:prstGeom>
          <a:solidFill>
            <a:srgbClr val="00216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예매페이지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9" name="Chevron 16"/>
          <p:cNvSpPr/>
          <p:nvPr/>
        </p:nvSpPr>
        <p:spPr bwMode="auto">
          <a:xfrm>
            <a:off x="8453304" y="6400283"/>
            <a:ext cx="1283243" cy="217186"/>
          </a:xfrm>
          <a:prstGeom prst="chevron">
            <a:avLst/>
          </a:prstGeom>
          <a:solidFill>
            <a:srgbClr val="00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관리자페이지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0" name="Chevron 17"/>
          <p:cNvSpPr/>
          <p:nvPr/>
        </p:nvSpPr>
        <p:spPr bwMode="auto">
          <a:xfrm>
            <a:off x="9678373" y="6400283"/>
            <a:ext cx="1022770" cy="217186"/>
          </a:xfrm>
          <a:prstGeom prst="chevron">
            <a:avLst/>
          </a:prstGeom>
          <a:solidFill>
            <a:srgbClr val="BE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테스트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1" name="Chevron 21"/>
          <p:cNvSpPr/>
          <p:nvPr/>
        </p:nvSpPr>
        <p:spPr bwMode="auto">
          <a:xfrm>
            <a:off x="10642966" y="6340118"/>
            <a:ext cx="856117" cy="337516"/>
          </a:xfrm>
          <a:prstGeom prst="chevron">
            <a:avLst/>
          </a:prstGeom>
          <a:solidFill>
            <a:srgbClr val="2156A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0" name="Chevron 12"/>
          <p:cNvSpPr/>
          <p:nvPr/>
        </p:nvSpPr>
        <p:spPr bwMode="auto">
          <a:xfrm>
            <a:off x="692918" y="6400283"/>
            <a:ext cx="762935" cy="217186"/>
          </a:xfrm>
          <a:prstGeom prst="chevron">
            <a:avLst/>
          </a:prstGeom>
          <a:solidFill>
            <a:srgbClr val="9BBB5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공통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1" name="Chevron 13"/>
          <p:cNvSpPr/>
          <p:nvPr/>
        </p:nvSpPr>
        <p:spPr bwMode="auto">
          <a:xfrm>
            <a:off x="1397679" y="6400283"/>
            <a:ext cx="1022770" cy="217186"/>
          </a:xfrm>
          <a:prstGeom prst="chevron">
            <a:avLst/>
          </a:prstGeom>
          <a:solidFill>
            <a:srgbClr val="FD9A4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회원가입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2" name="Chevron 14"/>
          <p:cNvSpPr/>
          <p:nvPr/>
        </p:nvSpPr>
        <p:spPr bwMode="auto">
          <a:xfrm>
            <a:off x="2362275" y="6400283"/>
            <a:ext cx="1022770" cy="217186"/>
          </a:xfrm>
          <a:prstGeom prst="chevron">
            <a:avLst/>
          </a:prstGeom>
          <a:solidFill>
            <a:srgbClr val="4AACC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로그인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3" name="Chevron 15"/>
          <p:cNvSpPr/>
          <p:nvPr/>
        </p:nvSpPr>
        <p:spPr bwMode="auto">
          <a:xfrm>
            <a:off x="3326871" y="6400283"/>
            <a:ext cx="1022770" cy="217186"/>
          </a:xfrm>
          <a:prstGeom prst="chevron">
            <a:avLst/>
          </a:prstGeom>
          <a:solidFill>
            <a:srgbClr val="8669A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메인페이지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7913" y="6371614"/>
            <a:ext cx="56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완성</a:t>
            </a:r>
            <a:endParaRPr lang="ko-KR" altLang="en-US" sz="14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8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11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1480</Words>
  <Application>Microsoft Office PowerPoint</Application>
  <PresentationFormat>와이드스크린</PresentationFormat>
  <Paragraphs>536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71" baseType="lpstr">
      <vt:lpstr>G마켓 산스 TTF Light</vt:lpstr>
      <vt:lpstr>굴림</vt:lpstr>
      <vt:lpstr>G마켓 산스 TTF Bold</vt:lpstr>
      <vt:lpstr>맑은 고딕</vt:lpstr>
      <vt:lpstr>ヒラギノ角ゴ ProN W3</vt:lpstr>
      <vt:lpstr>Arial</vt:lpstr>
      <vt:lpstr>Montserrat-Regular</vt:lpstr>
      <vt:lpstr>G마켓 산스 TTF Medium</vt:lpstr>
      <vt:lpstr>Gill Sans</vt:lpstr>
      <vt:lpstr>KoPubWorld돋움체 Bold</vt:lpstr>
      <vt:lpstr>Lato</vt:lpstr>
      <vt:lpstr>游ゴシック</vt:lpstr>
      <vt:lpstr>Montserrat-Bold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BIG603-15</dc:creator>
  <cp:lastModifiedBy>BIG603-06</cp:lastModifiedBy>
  <cp:revision>196</cp:revision>
  <dcterms:created xsi:type="dcterms:W3CDTF">2023-06-16T01:25:55Z</dcterms:created>
  <dcterms:modified xsi:type="dcterms:W3CDTF">2023-06-19T09:42:33Z</dcterms:modified>
</cp:coreProperties>
</file>